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4" r:id="rId6"/>
    <p:sldId id="26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72" r:id="rId15"/>
    <p:sldId id="271" r:id="rId16"/>
    <p:sldId id="266" r:id="rId17"/>
    <p:sldId id="267" r:id="rId18"/>
    <p:sldId id="268" r:id="rId19"/>
    <p:sldId id="269" r:id="rId20"/>
    <p:sldId id="270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76freedd\Desktop\onsesjon\Hjort_Bestandsutvikl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[Hjort_Bestandsutvikling.xlsx]Resultat!$B$10</c:f>
              <c:strCache>
                <c:ptCount val="1"/>
                <c:pt idx="0">
                  <c:v>Antall jegerdager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[Hjort_Bestandsutvikling.xlsx]Resultat!$A$11:$A$16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[Hjort_Bestandsutvikling.xlsx]Resultat!$B$11:$B$16</c:f>
              <c:numCache>
                <c:formatCode>General</c:formatCode>
                <c:ptCount val="6"/>
                <c:pt idx="0">
                  <c:v>3213</c:v>
                </c:pt>
                <c:pt idx="1">
                  <c:v>4765</c:v>
                </c:pt>
                <c:pt idx="2">
                  <c:v>4839</c:v>
                </c:pt>
                <c:pt idx="3">
                  <c:v>5148</c:v>
                </c:pt>
                <c:pt idx="4">
                  <c:v>5510</c:v>
                </c:pt>
                <c:pt idx="5">
                  <c:v>6267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5A-46B0-8962-86B7441A02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4295816"/>
        <c:axId val="584296800"/>
      </c:barChart>
      <c:catAx>
        <c:axId val="584295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84296800"/>
        <c:crosses val="autoZero"/>
        <c:auto val="1"/>
        <c:lblAlgn val="ctr"/>
        <c:lblOffset val="100"/>
        <c:noMultiLvlLbl val="0"/>
      </c:catAx>
      <c:valAx>
        <c:axId val="58429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84295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brage.nina.no/nina-xmlui/handle/11250/259769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Statistikk jakta 2021 </a:t>
            </a:r>
          </a:p>
        </p:txBody>
      </p:sp>
    </p:spTree>
    <p:extLst>
      <p:ext uri="{BB962C8B-B14F-4D97-AF65-F5344CB8AC3E}">
        <p14:creationId xmlns:p14="http://schemas.microsoft.com/office/powerpoint/2010/main" val="2754698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% felt dyr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848520" y="2595404"/>
          <a:ext cx="8254998" cy="3166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131">
                  <a:extLst>
                    <a:ext uri="{9D8B030D-6E8A-4147-A177-3AD203B41FA5}">
                      <a16:colId xmlns:a16="http://schemas.microsoft.com/office/drawing/2014/main" val="2572030324"/>
                    </a:ext>
                  </a:extLst>
                </a:gridCol>
                <a:gridCol w="1056462">
                  <a:extLst>
                    <a:ext uri="{9D8B030D-6E8A-4147-A177-3AD203B41FA5}">
                      <a16:colId xmlns:a16="http://schemas.microsoft.com/office/drawing/2014/main" val="1763901902"/>
                    </a:ext>
                  </a:extLst>
                </a:gridCol>
                <a:gridCol w="1078670">
                  <a:extLst>
                    <a:ext uri="{9D8B030D-6E8A-4147-A177-3AD203B41FA5}">
                      <a16:colId xmlns:a16="http://schemas.microsoft.com/office/drawing/2014/main" val="63415074"/>
                    </a:ext>
                  </a:extLst>
                </a:gridCol>
                <a:gridCol w="1269024">
                  <a:extLst>
                    <a:ext uri="{9D8B030D-6E8A-4147-A177-3AD203B41FA5}">
                      <a16:colId xmlns:a16="http://schemas.microsoft.com/office/drawing/2014/main" val="741178210"/>
                    </a:ext>
                  </a:extLst>
                </a:gridCol>
                <a:gridCol w="1281714">
                  <a:extLst>
                    <a:ext uri="{9D8B030D-6E8A-4147-A177-3AD203B41FA5}">
                      <a16:colId xmlns:a16="http://schemas.microsoft.com/office/drawing/2014/main" val="1612562568"/>
                    </a:ext>
                  </a:extLst>
                </a:gridCol>
                <a:gridCol w="1170674">
                  <a:extLst>
                    <a:ext uri="{9D8B030D-6E8A-4147-A177-3AD203B41FA5}">
                      <a16:colId xmlns:a16="http://schemas.microsoft.com/office/drawing/2014/main" val="2796277831"/>
                    </a:ext>
                  </a:extLst>
                </a:gridCol>
                <a:gridCol w="1180192">
                  <a:extLst>
                    <a:ext uri="{9D8B030D-6E8A-4147-A177-3AD203B41FA5}">
                      <a16:colId xmlns:a16="http://schemas.microsoft.com/office/drawing/2014/main" val="1902688546"/>
                    </a:ext>
                  </a:extLst>
                </a:gridCol>
                <a:gridCol w="609131">
                  <a:extLst>
                    <a:ext uri="{9D8B030D-6E8A-4147-A177-3AD203B41FA5}">
                      <a16:colId xmlns:a16="http://schemas.microsoft.com/office/drawing/2014/main" val="163934019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År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Felte hannkalver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Felte hunnkalver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Felte 1-årige hanner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Felte 1-årige hunner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Felte eldre hanner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Felte eldre hunner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Sum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26498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2016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17 %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11 %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14 %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18 %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4619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2017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17 %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14 %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14 %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17 %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24 %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99451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2018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18 %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16 %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11 %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16 %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14 %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26 %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74311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2019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19 %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16 %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7 %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16 %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13 %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28 %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2620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2020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8 %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16 %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13 %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28 %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6319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2021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19 %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16 %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9 %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26 %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02217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25620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År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Eldre hanndyr &lt;20 %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&lt;50% hanndyr totalt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&gt;50% kalv og ungdyr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50162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2016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18 %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50 %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58 %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85066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2017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17 %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48 %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59 %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53628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2018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14 %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42 %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3058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2019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13 %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39 %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59 %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14218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2020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13 %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41 %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21767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2021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42 %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59 %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1540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103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Jakta 2021 - Rådyr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177788"/>
              </p:ext>
            </p:extLst>
          </p:nvPr>
        </p:nvGraphicFramePr>
        <p:xfrm>
          <a:off x="1191419" y="2672556"/>
          <a:ext cx="7569200" cy="3011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344">
                  <a:extLst>
                    <a:ext uri="{9D8B030D-6E8A-4147-A177-3AD203B41FA5}">
                      <a16:colId xmlns:a16="http://schemas.microsoft.com/office/drawing/2014/main" val="2791283739"/>
                    </a:ext>
                  </a:extLst>
                </a:gridCol>
                <a:gridCol w="1256773">
                  <a:extLst>
                    <a:ext uri="{9D8B030D-6E8A-4147-A177-3AD203B41FA5}">
                      <a16:colId xmlns:a16="http://schemas.microsoft.com/office/drawing/2014/main" val="3330825931"/>
                    </a:ext>
                  </a:extLst>
                </a:gridCol>
                <a:gridCol w="1247252">
                  <a:extLst>
                    <a:ext uri="{9D8B030D-6E8A-4147-A177-3AD203B41FA5}">
                      <a16:colId xmlns:a16="http://schemas.microsoft.com/office/drawing/2014/main" val="319294269"/>
                    </a:ext>
                  </a:extLst>
                </a:gridCol>
                <a:gridCol w="1256773">
                  <a:extLst>
                    <a:ext uri="{9D8B030D-6E8A-4147-A177-3AD203B41FA5}">
                      <a16:colId xmlns:a16="http://schemas.microsoft.com/office/drawing/2014/main" val="679125953"/>
                    </a:ext>
                  </a:extLst>
                </a:gridCol>
                <a:gridCol w="1180605">
                  <a:extLst>
                    <a:ext uri="{9D8B030D-6E8A-4147-A177-3AD203B41FA5}">
                      <a16:colId xmlns:a16="http://schemas.microsoft.com/office/drawing/2014/main" val="2392093980"/>
                    </a:ext>
                  </a:extLst>
                </a:gridCol>
                <a:gridCol w="799765">
                  <a:extLst>
                    <a:ext uri="{9D8B030D-6E8A-4147-A177-3AD203B41FA5}">
                      <a16:colId xmlns:a16="http://schemas.microsoft.com/office/drawing/2014/main" val="1590038393"/>
                    </a:ext>
                  </a:extLst>
                </a:gridCol>
                <a:gridCol w="609344">
                  <a:extLst>
                    <a:ext uri="{9D8B030D-6E8A-4147-A177-3AD203B41FA5}">
                      <a16:colId xmlns:a16="http://schemas.microsoft.com/office/drawing/2014/main" val="2364145767"/>
                    </a:ext>
                  </a:extLst>
                </a:gridCol>
                <a:gridCol w="609344">
                  <a:extLst>
                    <a:ext uri="{9D8B030D-6E8A-4147-A177-3AD203B41FA5}">
                      <a16:colId xmlns:a16="http://schemas.microsoft.com/office/drawing/2014/main" val="131358928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År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Felte hannkalver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Felte hunnkalver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Felte eldre hanner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Felte eldre hunner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Felte totalt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4551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2016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13 %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55 %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23 %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20837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2017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8 %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7 %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63 %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22 %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73179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2018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8 %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12 %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58 %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22 %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35506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2019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9 %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69 %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16 %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39378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2020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9 %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9 %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22 %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77524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2021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9 %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9 %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63 %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19 %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33224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04315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År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Eldre hanndyr 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hanndyr totalt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kalv og ungdyr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Totalt felt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68529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2016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55 %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23 %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6534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2017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63 %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71 %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42141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2018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58 %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66 %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89928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2019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69 %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75 %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2606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2020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69 %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17 %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10927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2021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63 %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72 %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19 %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6022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926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Jakta 2021- Elg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Tildelt antall dyr: 35 </a:t>
            </a:r>
            <a:r>
              <a:rPr lang="nb-NO" dirty="0" err="1"/>
              <a:t>st</a:t>
            </a:r>
            <a:r>
              <a:rPr lang="nb-NO" dirty="0"/>
              <a:t>, vart mellom 29-30 st. fra 2016 år</a:t>
            </a:r>
          </a:p>
          <a:p>
            <a:r>
              <a:rPr lang="nb-NO" dirty="0"/>
              <a:t>Antall felta dyr 20 </a:t>
            </a:r>
            <a:r>
              <a:rPr lang="nb-NO" dirty="0" err="1"/>
              <a:t>st</a:t>
            </a:r>
            <a:r>
              <a:rPr lang="nb-NO" dirty="0"/>
              <a:t>, vart mellom 10-16 st. tidligere år </a:t>
            </a:r>
          </a:p>
          <a:p>
            <a:r>
              <a:rPr lang="nb-NO" dirty="0"/>
              <a:t>Fellings % 57 i Aure. Vart </a:t>
            </a:r>
            <a:r>
              <a:rPr lang="nb-NO"/>
              <a:t>mellom 33-55 </a:t>
            </a:r>
            <a:r>
              <a:rPr lang="nb-NO" dirty="0"/>
              <a:t>% fra 2016.  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3039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334" y="641497"/>
            <a:ext cx="8596668" cy="1320800"/>
          </a:xfrm>
        </p:spPr>
        <p:txBody>
          <a:bodyPr/>
          <a:lstStyle/>
          <a:p>
            <a:r>
              <a:rPr lang="nb-NO" b="1" dirty="0"/>
              <a:t>Sett elg per jegerdag</a:t>
            </a:r>
            <a:br>
              <a:rPr lang="nb-NO" b="1" dirty="0"/>
            </a:br>
            <a:r>
              <a:rPr lang="nb-NO" b="1" dirty="0"/>
              <a:t>&lt;0,5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494519"/>
            <a:ext cx="8596312" cy="3213574"/>
          </a:xfrm>
        </p:spPr>
      </p:pic>
    </p:spTree>
    <p:extLst>
      <p:ext uri="{BB962C8B-B14F-4D97-AF65-F5344CB8AC3E}">
        <p14:creationId xmlns:p14="http://schemas.microsoft.com/office/powerpoint/2010/main" val="225582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Sett ku per okse</a:t>
            </a:r>
            <a:br>
              <a:rPr lang="nb-NO" b="1" dirty="0"/>
            </a:br>
            <a:r>
              <a:rPr lang="nb-NO" b="1" dirty="0"/>
              <a:t>&lt;2 – Bør vare 1,5-1,7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494519"/>
            <a:ext cx="8596312" cy="3213574"/>
          </a:xfrm>
        </p:spPr>
      </p:pic>
    </p:spTree>
    <p:extLst>
      <p:ext uri="{BB962C8B-B14F-4D97-AF65-F5344CB8AC3E}">
        <p14:creationId xmlns:p14="http://schemas.microsoft.com/office/powerpoint/2010/main" val="1817845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/>
              <a:t>Sett kalv per ku</a:t>
            </a:r>
            <a:br>
              <a:rPr lang="nb-NO" b="1" dirty="0"/>
            </a:br>
            <a:r>
              <a:rPr lang="nb-NO" b="1" dirty="0"/>
              <a:t>&gt;0,6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494519"/>
            <a:ext cx="8596312" cy="3213574"/>
          </a:xfrm>
        </p:spPr>
      </p:pic>
    </p:spTree>
    <p:extLst>
      <p:ext uri="{BB962C8B-B14F-4D97-AF65-F5344CB8AC3E}">
        <p14:creationId xmlns:p14="http://schemas.microsoft.com/office/powerpoint/2010/main" val="3792187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Andel sette kyr med kalv </a:t>
            </a:r>
            <a:br>
              <a:rPr lang="nb-NO" dirty="0"/>
            </a:br>
            <a:r>
              <a:rPr lang="nb-NO" dirty="0"/>
              <a:t>bør være over 40% </a:t>
            </a:r>
            <a:br>
              <a:rPr lang="nb-NO" dirty="0"/>
            </a:b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494519"/>
            <a:ext cx="8596312" cy="3213574"/>
          </a:xfrm>
        </p:spPr>
      </p:pic>
    </p:spTree>
    <p:extLst>
      <p:ext uri="{BB962C8B-B14F-4D97-AF65-F5344CB8AC3E}">
        <p14:creationId xmlns:p14="http://schemas.microsoft.com/office/powerpoint/2010/main" val="3210942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% felt dyr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1585119" y="2511584"/>
          <a:ext cx="6781800" cy="3333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5465282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27429479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477478989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19854469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7140234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189898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3107548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2984448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Jaktår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Felte hannkalver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Felte hunnkalver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Felte 1-årige hanner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Felte 1-årige hunner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Felte eldre hanner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Felte eldre hunner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Sum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21086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2016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7967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2017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6405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2018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33 %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33 %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8 %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3801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2019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52697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2020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31 %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13 %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19 %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6544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2021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100 %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76986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62268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Jaktår</a:t>
                      </a:r>
                      <a:endParaRPr lang="nb-NO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Eldre hanndyr &lt;20%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Hanndyr total &lt;50 %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Kalv og ungdyr &gt;50%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952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2016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728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2017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50 %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50 %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05575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2018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67 %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75 %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33749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2019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50 %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70 %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97339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2020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19 %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63 %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75 %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74962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2021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65 %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70 %</a:t>
                      </a:r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139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766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nb-NO" dirty="0"/>
              <a:t>Fallvilt av elg i og utenfor jakt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921193"/>
              </p:ext>
            </p:extLst>
          </p:nvPr>
        </p:nvGraphicFramePr>
        <p:xfrm>
          <a:off x="677334" y="1828797"/>
          <a:ext cx="9476226" cy="3873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5019">
                  <a:extLst>
                    <a:ext uri="{9D8B030D-6E8A-4147-A177-3AD203B41FA5}">
                      <a16:colId xmlns:a16="http://schemas.microsoft.com/office/drawing/2014/main" val="1348347092"/>
                    </a:ext>
                  </a:extLst>
                </a:gridCol>
                <a:gridCol w="1020726">
                  <a:extLst>
                    <a:ext uri="{9D8B030D-6E8A-4147-A177-3AD203B41FA5}">
                      <a16:colId xmlns:a16="http://schemas.microsoft.com/office/drawing/2014/main" val="3126146152"/>
                    </a:ext>
                  </a:extLst>
                </a:gridCol>
                <a:gridCol w="723014">
                  <a:extLst>
                    <a:ext uri="{9D8B030D-6E8A-4147-A177-3AD203B41FA5}">
                      <a16:colId xmlns:a16="http://schemas.microsoft.com/office/drawing/2014/main" val="3312443926"/>
                    </a:ext>
                  </a:extLst>
                </a:gridCol>
                <a:gridCol w="1063256">
                  <a:extLst>
                    <a:ext uri="{9D8B030D-6E8A-4147-A177-3AD203B41FA5}">
                      <a16:colId xmlns:a16="http://schemas.microsoft.com/office/drawing/2014/main" val="1487045203"/>
                    </a:ext>
                  </a:extLst>
                </a:gridCol>
                <a:gridCol w="2870791">
                  <a:extLst>
                    <a:ext uri="{9D8B030D-6E8A-4147-A177-3AD203B41FA5}">
                      <a16:colId xmlns:a16="http://schemas.microsoft.com/office/drawing/2014/main" val="406411184"/>
                    </a:ext>
                  </a:extLst>
                </a:gridCol>
                <a:gridCol w="392212">
                  <a:extLst>
                    <a:ext uri="{9D8B030D-6E8A-4147-A177-3AD203B41FA5}">
                      <a16:colId xmlns:a16="http://schemas.microsoft.com/office/drawing/2014/main" val="1291120177"/>
                    </a:ext>
                  </a:extLst>
                </a:gridCol>
                <a:gridCol w="632802">
                  <a:extLst>
                    <a:ext uri="{9D8B030D-6E8A-4147-A177-3AD203B41FA5}">
                      <a16:colId xmlns:a16="http://schemas.microsoft.com/office/drawing/2014/main" val="3551377955"/>
                    </a:ext>
                  </a:extLst>
                </a:gridCol>
                <a:gridCol w="632802">
                  <a:extLst>
                    <a:ext uri="{9D8B030D-6E8A-4147-A177-3AD203B41FA5}">
                      <a16:colId xmlns:a16="http://schemas.microsoft.com/office/drawing/2014/main" val="3884249045"/>
                    </a:ext>
                  </a:extLst>
                </a:gridCol>
                <a:gridCol w="632802">
                  <a:extLst>
                    <a:ext uri="{9D8B030D-6E8A-4147-A177-3AD203B41FA5}">
                      <a16:colId xmlns:a16="http://schemas.microsoft.com/office/drawing/2014/main" val="1376020545"/>
                    </a:ext>
                  </a:extLst>
                </a:gridCol>
                <a:gridCol w="632802">
                  <a:extLst>
                    <a:ext uri="{9D8B030D-6E8A-4147-A177-3AD203B41FA5}">
                      <a16:colId xmlns:a16="http://schemas.microsoft.com/office/drawing/2014/main" val="2089618859"/>
                    </a:ext>
                  </a:extLst>
                </a:gridCol>
              </a:tblGrid>
              <a:tr h="209451"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 dirty="0">
                          <a:effectLst/>
                        </a:rPr>
                        <a:t>Fallvilt Elg </a:t>
                      </a:r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extLst>
                  <a:ext uri="{0D108BD9-81ED-4DB2-BD59-A6C34878D82A}">
                    <a16:rowId xmlns:a16="http://schemas.microsoft.com/office/drawing/2014/main" val="2586125631"/>
                  </a:ext>
                </a:extLst>
              </a:tr>
              <a:tr h="209451"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Dato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Alder og Kjønn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Vald 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Felt/Sted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Årsak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extLst>
                  <a:ext uri="{0D108BD9-81ED-4DB2-BD59-A6C34878D82A}">
                    <a16:rowId xmlns:a16="http://schemas.microsoft.com/office/drawing/2014/main" val="892242063"/>
                  </a:ext>
                </a:extLst>
              </a:tr>
              <a:tr h="209451">
                <a:tc>
                  <a:txBody>
                    <a:bodyPr/>
                    <a:lstStyle/>
                    <a:p>
                      <a:pPr algn="r" fontAlgn="b"/>
                      <a:r>
                        <a:rPr lang="nb-NO" sz="1050" u="none" strike="noStrike">
                          <a:effectLst/>
                        </a:rPr>
                        <a:t>16.02.2021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Hunn Ungdyr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Innlandet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Barlaupen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 dirty="0">
                          <a:effectLst/>
                        </a:rPr>
                        <a:t>Påkjørt av motorkjøretøy</a:t>
                      </a:r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extLst>
                  <a:ext uri="{0D108BD9-81ED-4DB2-BD59-A6C34878D82A}">
                    <a16:rowId xmlns:a16="http://schemas.microsoft.com/office/drawing/2014/main" val="2405067942"/>
                  </a:ext>
                </a:extLst>
              </a:tr>
              <a:tr h="209451">
                <a:tc>
                  <a:txBody>
                    <a:bodyPr/>
                    <a:lstStyle/>
                    <a:p>
                      <a:pPr algn="r" fontAlgn="b"/>
                      <a:r>
                        <a:rPr lang="nb-NO" sz="1050" u="none" strike="noStrike">
                          <a:effectLst/>
                        </a:rPr>
                        <a:t>25.03.2021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Ku Voksent dyr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Nordlandet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Dromnes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 dirty="0">
                          <a:effectLst/>
                        </a:rPr>
                        <a:t>Sykdom og skade (funnen død)</a:t>
                      </a:r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extLst>
                  <a:ext uri="{0D108BD9-81ED-4DB2-BD59-A6C34878D82A}">
                    <a16:rowId xmlns:a16="http://schemas.microsoft.com/office/drawing/2014/main" val="2925991174"/>
                  </a:ext>
                </a:extLst>
              </a:tr>
              <a:tr h="209451">
                <a:tc>
                  <a:txBody>
                    <a:bodyPr/>
                    <a:lstStyle/>
                    <a:p>
                      <a:pPr algn="r" fontAlgn="b"/>
                      <a:r>
                        <a:rPr lang="nb-NO" sz="1050" u="none" strike="noStrike">
                          <a:effectLst/>
                        </a:rPr>
                        <a:t>25.09.2021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Okse 1 ½ år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Innlandet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Aurdalen/Tevik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u="none" strike="noStrike" dirty="0">
                          <a:effectLst/>
                        </a:rPr>
                        <a:t>utmagret/Sjuk/Kassert </a:t>
                      </a:r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extLst>
                  <a:ext uri="{0D108BD9-81ED-4DB2-BD59-A6C34878D82A}">
                    <a16:rowId xmlns:a16="http://schemas.microsoft.com/office/drawing/2014/main" val="2268772860"/>
                  </a:ext>
                </a:extLst>
              </a:tr>
              <a:tr h="366153">
                <a:tc>
                  <a:txBody>
                    <a:bodyPr/>
                    <a:lstStyle/>
                    <a:p>
                      <a:pPr algn="r" fontAlgn="b"/>
                      <a:r>
                        <a:rPr lang="nb-NO" sz="1050" u="none" strike="noStrike">
                          <a:effectLst/>
                        </a:rPr>
                        <a:t>09.10.2021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Okse 2 ½ år og eldre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Innlandet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Bakk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u="none" strike="noStrike" dirty="0">
                          <a:effectLst/>
                        </a:rPr>
                        <a:t>Skuddskade/kasser kjøtt/</a:t>
                      </a:r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extLst>
                  <a:ext uri="{0D108BD9-81ED-4DB2-BD59-A6C34878D82A}">
                    <a16:rowId xmlns:a16="http://schemas.microsoft.com/office/drawing/2014/main" val="3017561899"/>
                  </a:ext>
                </a:extLst>
              </a:tr>
              <a:tr h="209451">
                <a:tc>
                  <a:txBody>
                    <a:bodyPr/>
                    <a:lstStyle/>
                    <a:p>
                      <a:pPr algn="r" fontAlgn="b"/>
                      <a:r>
                        <a:rPr lang="nb-NO" sz="1050" u="none" strike="noStrike">
                          <a:effectLst/>
                        </a:rPr>
                        <a:t>08.11.2021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Hann Ungdyr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Nordlandet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Rennsjøbotn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 dirty="0">
                          <a:effectLst/>
                        </a:rPr>
                        <a:t>Sykdom og skade (funnen død)</a:t>
                      </a:r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Heim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extLst>
                  <a:ext uri="{0D108BD9-81ED-4DB2-BD59-A6C34878D82A}">
                    <a16:rowId xmlns:a16="http://schemas.microsoft.com/office/drawing/2014/main" val="3190121267"/>
                  </a:ext>
                </a:extLst>
              </a:tr>
              <a:tr h="209451">
                <a:tc>
                  <a:txBody>
                    <a:bodyPr/>
                    <a:lstStyle/>
                    <a:p>
                      <a:pPr algn="r" fontAlgn="b"/>
                      <a:r>
                        <a:rPr lang="nb-NO" sz="1050" u="none" strike="noStrike">
                          <a:effectLst/>
                        </a:rPr>
                        <a:t>11.11.2021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Okse Voksent dyr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Nordlandet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Levikan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Sykdom og skade (funnen død)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extLst>
                  <a:ext uri="{0D108BD9-81ED-4DB2-BD59-A6C34878D82A}">
                    <a16:rowId xmlns:a16="http://schemas.microsoft.com/office/drawing/2014/main" val="2150462307"/>
                  </a:ext>
                </a:extLst>
              </a:tr>
              <a:tr h="209451">
                <a:tc>
                  <a:txBody>
                    <a:bodyPr/>
                    <a:lstStyle/>
                    <a:p>
                      <a:pPr algn="r" fontAlgn="b"/>
                      <a:r>
                        <a:rPr lang="nb-NO" sz="1050" u="none" strike="noStrike">
                          <a:effectLst/>
                        </a:rPr>
                        <a:t>15.11.2021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Okse Voksent dyr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Nordlandet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Fævelsetra</a:t>
                      </a:r>
                      <a:endParaRPr lang="nb-NO" sz="1050" b="0" i="0" u="none" strike="noStrike">
                        <a:solidFill>
                          <a:srgbClr val="292B2C"/>
                        </a:solidFill>
                        <a:effectLst/>
                        <a:latin typeface="Open Sans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Sykdom og skade(?) (funnen død)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 dirty="0">
                          <a:effectLst/>
                        </a:rPr>
                        <a:t>Negativt test av CWD og </a:t>
                      </a:r>
                      <a:r>
                        <a:rPr lang="nb-NO" sz="1050" u="none" strike="noStrike" dirty="0" err="1">
                          <a:effectLst/>
                        </a:rPr>
                        <a:t>Ovint</a:t>
                      </a:r>
                      <a:r>
                        <a:rPr lang="nb-NO" sz="1050" u="none" strike="noStrike" dirty="0">
                          <a:effectLst/>
                        </a:rPr>
                        <a:t> herpesvirus 2 (OvHV-2)</a:t>
                      </a:r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889830"/>
                  </a:ext>
                </a:extLst>
              </a:tr>
              <a:tr h="209451">
                <a:tc>
                  <a:txBody>
                    <a:bodyPr/>
                    <a:lstStyle/>
                    <a:p>
                      <a:pPr algn="r" fontAlgn="b"/>
                      <a:r>
                        <a:rPr lang="nb-NO" sz="1050" u="none" strike="noStrike">
                          <a:effectLst/>
                        </a:rPr>
                        <a:t>30.11.2021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Okse Voksent dyr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Innlandet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Barlaupen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 dirty="0">
                          <a:effectLst/>
                        </a:rPr>
                        <a:t>Påkjørt av motorkjøretøy - Observert – antatt uskadd</a:t>
                      </a:r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extLst>
                  <a:ext uri="{0D108BD9-81ED-4DB2-BD59-A6C34878D82A}">
                    <a16:rowId xmlns:a16="http://schemas.microsoft.com/office/drawing/2014/main" val="3805899734"/>
                  </a:ext>
                </a:extLst>
              </a:tr>
              <a:tr h="366153">
                <a:tc>
                  <a:txBody>
                    <a:bodyPr/>
                    <a:lstStyle/>
                    <a:p>
                      <a:pPr algn="r" fontAlgn="b"/>
                      <a:r>
                        <a:rPr lang="nb-NO" sz="1050" u="none" strike="noStrike">
                          <a:effectLst/>
                        </a:rPr>
                        <a:t>15.12.2021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Ku Voksent dyr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Nordlandet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Drommnes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 dirty="0">
                          <a:effectLst/>
                        </a:rPr>
                        <a:t>Påkjørt av motorkjøretøy - Ettersøk avsluttet - ikke funnet</a:t>
                      </a:r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extLst>
                  <a:ext uri="{0D108BD9-81ED-4DB2-BD59-A6C34878D82A}">
                    <a16:rowId xmlns:a16="http://schemas.microsoft.com/office/drawing/2014/main" val="4083300511"/>
                  </a:ext>
                </a:extLst>
              </a:tr>
              <a:tr h="209451">
                <a:tc>
                  <a:txBody>
                    <a:bodyPr/>
                    <a:lstStyle/>
                    <a:p>
                      <a:pPr algn="r" fontAlgn="b"/>
                      <a:r>
                        <a:rPr lang="nb-NO" sz="1050" u="none" strike="noStrike">
                          <a:effectLst/>
                        </a:rPr>
                        <a:t>21.12.2021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Elgku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 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Bakk industriområde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 dirty="0">
                          <a:effectLst/>
                        </a:rPr>
                        <a:t>Mistenkt tjuvjakt (Funnet skinn, hoved, ben)</a:t>
                      </a:r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 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extLst>
                  <a:ext uri="{0D108BD9-81ED-4DB2-BD59-A6C34878D82A}">
                    <a16:rowId xmlns:a16="http://schemas.microsoft.com/office/drawing/2014/main" val="2620389054"/>
                  </a:ext>
                </a:extLst>
              </a:tr>
              <a:tr h="366153">
                <a:tc>
                  <a:txBody>
                    <a:bodyPr/>
                    <a:lstStyle/>
                    <a:p>
                      <a:pPr algn="r" fontAlgn="b"/>
                      <a:r>
                        <a:rPr lang="nb-NO" sz="1050" u="none" strike="noStrike">
                          <a:effectLst/>
                        </a:rPr>
                        <a:t>24.12.2021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Hunn - Ukjent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Nordlandet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kjørsvikhaugan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u="none" strike="noStrike">
                          <a:effectLst/>
                        </a:rPr>
                        <a:t>Påkjørt av motorkjøretøy - Ettersøk avsluttet - ikke funnet</a:t>
                      </a:r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extLst>
                  <a:ext uri="{0D108BD9-81ED-4DB2-BD59-A6C34878D82A}">
                    <a16:rowId xmlns:a16="http://schemas.microsoft.com/office/drawing/2014/main" val="1758523004"/>
                  </a:ext>
                </a:extLst>
              </a:tr>
              <a:tr h="209451"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b"/>
                </a:tc>
                <a:extLst>
                  <a:ext uri="{0D108BD9-81ED-4DB2-BD59-A6C34878D82A}">
                    <a16:rowId xmlns:a16="http://schemas.microsoft.com/office/drawing/2014/main" val="2844025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728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Tellende areal – Forskrift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Faun Naturforvaltning AS</a:t>
            </a:r>
          </a:p>
          <a:p>
            <a:r>
              <a:rPr lang="nb-NO" dirty="0"/>
              <a:t>Utarbeider rapport med bestandsvurdering av elg og hjort i Aure kommune</a:t>
            </a:r>
          </a:p>
          <a:p>
            <a:r>
              <a:rPr lang="nb-NO" dirty="0"/>
              <a:t>Rapport ferdig 15.03.2022</a:t>
            </a:r>
          </a:p>
          <a:p>
            <a:r>
              <a:rPr lang="nb-NO" dirty="0"/>
              <a:t>Enkel bestandsestimering av hjortebestanden mener å forsøke å tallfeste hvor mange hjort som finnes i Aure etter jakt. Hvordan denne utviklingen har vært over tid (antall hjort per km2).</a:t>
            </a:r>
          </a:p>
          <a:p>
            <a:r>
              <a:rPr lang="nb-NO" dirty="0"/>
              <a:t>Basert på metode beskrevet i NINA-rapporten s. 13-18 - Bestandsreduksjon av elg og hjort i </a:t>
            </a:r>
            <a:r>
              <a:rPr lang="nb-NO" dirty="0" err="1"/>
              <a:t>Nordfjella</a:t>
            </a:r>
            <a:r>
              <a:rPr lang="nb-NO" dirty="0"/>
              <a:t>- regionen i perioden 2019-2020. Forslag til avskytingsstrategier</a:t>
            </a:r>
          </a:p>
          <a:p>
            <a:r>
              <a:rPr lang="nb-NO" dirty="0">
                <a:hlinkClick r:id="rId2"/>
              </a:rPr>
              <a:t>https://brage.nina.no/nina-xmlui/handle/11250/2597693</a:t>
            </a:r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2675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Jakta 2021- Hjort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Tildelt antall dyr 1413 st.</a:t>
            </a:r>
          </a:p>
          <a:p>
            <a:r>
              <a:rPr lang="nb-NO" dirty="0"/>
              <a:t>Antall felta dyr 1230 st.</a:t>
            </a:r>
          </a:p>
          <a:p>
            <a:r>
              <a:rPr lang="nb-NO" dirty="0"/>
              <a:t>Fellings % 87 i Aure. Vart mellom 77-93 % fra 2016.   </a:t>
            </a:r>
          </a:p>
          <a:p>
            <a:r>
              <a:rPr lang="nb-NO" dirty="0"/>
              <a:t>Storvald har 88 % felling. Vart mellom 79-94 % fra 2016.</a:t>
            </a:r>
          </a:p>
          <a:p>
            <a:r>
              <a:rPr lang="nb-NO" dirty="0" err="1"/>
              <a:t>Småvald</a:t>
            </a:r>
            <a:r>
              <a:rPr lang="nb-NO" dirty="0"/>
              <a:t> har 76 % felling. Vart mellom 58-84 % fra 2016.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4010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Jegerdager</a:t>
            </a: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024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Sett hjort pr. jegerdag </a:t>
            </a:r>
            <a:br>
              <a:rPr lang="nb-NO" dirty="0"/>
            </a:b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494519"/>
            <a:ext cx="8596312" cy="3213574"/>
          </a:xfrm>
        </p:spPr>
      </p:pic>
    </p:spTree>
    <p:extLst>
      <p:ext uri="{BB962C8B-B14F-4D97-AF65-F5344CB8AC3E}">
        <p14:creationId xmlns:p14="http://schemas.microsoft.com/office/powerpoint/2010/main" val="3360189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Sett hjort pr. jegerdag </a:t>
            </a:r>
            <a:br>
              <a:rPr lang="nb-NO" dirty="0"/>
            </a:br>
            <a:r>
              <a:rPr lang="nb-NO" dirty="0"/>
              <a:t>Utmark &lt;1,5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494519"/>
            <a:ext cx="8596312" cy="3213574"/>
          </a:xfrm>
        </p:spPr>
      </p:pic>
    </p:spTree>
    <p:extLst>
      <p:ext uri="{BB962C8B-B14F-4D97-AF65-F5344CB8AC3E}">
        <p14:creationId xmlns:p14="http://schemas.microsoft.com/office/powerpoint/2010/main" val="1638030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Sett hjort pr. jegerdag </a:t>
            </a:r>
            <a:br>
              <a:rPr lang="nb-NO" dirty="0"/>
            </a:br>
            <a:r>
              <a:rPr lang="nb-NO" dirty="0"/>
              <a:t>Innmark &lt;3,0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494519"/>
            <a:ext cx="8596312" cy="3213574"/>
          </a:xfrm>
        </p:spPr>
      </p:pic>
    </p:spTree>
    <p:extLst>
      <p:ext uri="{BB962C8B-B14F-4D97-AF65-F5344CB8AC3E}">
        <p14:creationId xmlns:p14="http://schemas.microsoft.com/office/powerpoint/2010/main" val="3029785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Sett kolle per bukk</a:t>
            </a:r>
            <a:br>
              <a:rPr lang="nb-NO" b="1" dirty="0"/>
            </a:br>
            <a:r>
              <a:rPr lang="nb-NO" b="1" dirty="0"/>
              <a:t>&lt;1,5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494519"/>
            <a:ext cx="8596312" cy="3213574"/>
          </a:xfrm>
        </p:spPr>
      </p:pic>
    </p:spTree>
    <p:extLst>
      <p:ext uri="{BB962C8B-B14F-4D97-AF65-F5344CB8AC3E}">
        <p14:creationId xmlns:p14="http://schemas.microsoft.com/office/powerpoint/2010/main" val="1512565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Sett kalv per kolle</a:t>
            </a:r>
            <a:br>
              <a:rPr lang="nb-NO" b="1" dirty="0"/>
            </a:br>
            <a:r>
              <a:rPr lang="nb-NO" b="1" dirty="0"/>
              <a:t>&gt;0,6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494519"/>
            <a:ext cx="8596312" cy="3213574"/>
          </a:xfrm>
        </p:spPr>
      </p:pic>
    </p:spTree>
    <p:extLst>
      <p:ext uri="{BB962C8B-B14F-4D97-AF65-F5344CB8AC3E}">
        <p14:creationId xmlns:p14="http://schemas.microsoft.com/office/powerpoint/2010/main" val="282270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Sett spissbukk per bukk</a:t>
            </a:r>
            <a:br>
              <a:rPr lang="nb-NO" b="1" dirty="0"/>
            </a:br>
            <a:r>
              <a:rPr lang="nb-NO" b="1" dirty="0"/>
              <a:t>0,5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494519"/>
            <a:ext cx="8596312" cy="3213574"/>
          </a:xfrm>
        </p:spPr>
      </p:pic>
    </p:spTree>
    <p:extLst>
      <p:ext uri="{BB962C8B-B14F-4D97-AF65-F5344CB8AC3E}">
        <p14:creationId xmlns:p14="http://schemas.microsoft.com/office/powerpoint/2010/main" val="239619242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EA87E1F1DA3B1469F97C8881A95F905" ma:contentTypeVersion="9" ma:contentTypeDescription="Opprett et nytt dokument." ma:contentTypeScope="" ma:versionID="c793b59da578fba1cfc66379d2c483d0">
  <xsd:schema xmlns:xsd="http://www.w3.org/2001/XMLSchema" xmlns:xs="http://www.w3.org/2001/XMLSchema" xmlns:p="http://schemas.microsoft.com/office/2006/metadata/properties" xmlns:ns3="25766198-65d8-4994-b2f1-e7715081e80d" xmlns:ns4="516a3459-f7cf-4c39-bf76-d6128c22cc7b" targetNamespace="http://schemas.microsoft.com/office/2006/metadata/properties" ma:root="true" ma:fieldsID="e34e6fb197b1eb31413888dccf78ac2e" ns3:_="" ns4:_="">
    <xsd:import namespace="25766198-65d8-4994-b2f1-e7715081e80d"/>
    <xsd:import namespace="516a3459-f7cf-4c39-bf76-d6128c22cc7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66198-65d8-4994-b2f1-e7715081e8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a3459-f7cf-4c39-bf76-d6128c22cc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00DB9E-9266-426C-A22E-4ED0005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03D99D-9ED4-4BDC-8A1F-BA0607B3A5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766198-65d8-4994-b2f1-e7715081e80d"/>
    <ds:schemaRef ds:uri="516a3459-f7cf-4c39-bf76-d6128c22cc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998881-89F0-4DA6-9B88-F4E0A4C34D1A}">
  <ds:schemaRefs>
    <ds:schemaRef ds:uri="http://purl.org/dc/dcmitype/"/>
    <ds:schemaRef ds:uri="http://schemas.microsoft.com/office/infopath/2007/PartnerControls"/>
    <ds:schemaRef ds:uri="25766198-65d8-4994-b2f1-e7715081e80d"/>
    <ds:schemaRef ds:uri="http://purl.org/dc/elements/1.1/"/>
    <ds:schemaRef ds:uri="http://schemas.microsoft.com/office/2006/metadata/properties"/>
    <ds:schemaRef ds:uri="516a3459-f7cf-4c39-bf76-d6128c22cc7b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936</Words>
  <Application>Microsoft Office PowerPoint</Application>
  <PresentationFormat>Widescreen</PresentationFormat>
  <Paragraphs>344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Open Sans</vt:lpstr>
      <vt:lpstr>Trebuchet MS</vt:lpstr>
      <vt:lpstr>Wingdings 3</vt:lpstr>
      <vt:lpstr>Fasett</vt:lpstr>
      <vt:lpstr>Statistikk jakta 2021 </vt:lpstr>
      <vt:lpstr>Jakta 2021- Hjort</vt:lpstr>
      <vt:lpstr>Jegerdager</vt:lpstr>
      <vt:lpstr>Sett hjort pr. jegerdag  </vt:lpstr>
      <vt:lpstr>Sett hjort pr. jegerdag  Utmark &lt;1,5</vt:lpstr>
      <vt:lpstr>Sett hjort pr. jegerdag  Innmark &lt;3,0</vt:lpstr>
      <vt:lpstr>Sett kolle per bukk &lt;1,5</vt:lpstr>
      <vt:lpstr>Sett kalv per kolle &gt;0,6</vt:lpstr>
      <vt:lpstr>Sett spissbukk per bukk 0,5</vt:lpstr>
      <vt:lpstr>% felt dyr</vt:lpstr>
      <vt:lpstr>Jakta 2021 - Rådyr</vt:lpstr>
      <vt:lpstr>Jakta 2021- Elg</vt:lpstr>
      <vt:lpstr>Sett elg per jegerdag &lt;0,5</vt:lpstr>
      <vt:lpstr>Sett ku per okse &lt;2 – Bør vare 1,5-1,7</vt:lpstr>
      <vt:lpstr>Sett kalv per ku &gt;0,6</vt:lpstr>
      <vt:lpstr>Andel sette kyr med kalv  bør være over 40%  </vt:lpstr>
      <vt:lpstr>% felt dyr</vt:lpstr>
      <vt:lpstr>Fallvilt av elg i og utenfor jakt</vt:lpstr>
      <vt:lpstr>Tellende areal – Forskrift </vt:lpstr>
    </vt:vector>
  </TitlesOfParts>
  <Company>Aure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Statistikk jakta 2021</dc:title>
  <dc:creator>Eddie Freij</dc:creator>
  <cp:lastModifiedBy>Jan Einar Gjerde</cp:lastModifiedBy>
  <cp:revision>15</cp:revision>
  <dcterms:created xsi:type="dcterms:W3CDTF">2022-02-14T11:30:50Z</dcterms:created>
  <dcterms:modified xsi:type="dcterms:W3CDTF">2022-02-17T13:43:43Z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0x010100AEA87E1F1DA3B1469F97C8881A95F905</vt:lpwstr>
  </property>
</Properties>
</file>